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2" r:id="rId14"/>
    <p:sldId id="263" r:id="rId15"/>
    <p:sldId id="264" r:id="rId16"/>
    <p:sldId id="265" r:id="rId17"/>
  </p:sldIdLst>
  <p:sldSz cx="14630400" cy="8229600"/>
  <p:notesSz cx="8229600" cy="14630400"/>
  <p:embeddedFontLst>
    <p:embeddedFont>
      <p:font typeface="Funnel Sans" panose="020B0604020202020204" charset="0"/>
      <p:regular r:id="rId19"/>
    </p:embeddedFont>
    <p:embeddedFont>
      <p:font typeface="Mona Sans Semi Bold" panose="020B0604020202020204" charset="0"/>
      <p:regular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661" autoAdjust="0"/>
  </p:normalViewPr>
  <p:slideViewPr>
    <p:cSldViewPr snapToGrid="0" snapToObjects="1">
      <p:cViewPr>
        <p:scale>
          <a:sx n="83" d="100"/>
          <a:sy n="83" d="100"/>
        </p:scale>
        <p:origin x="10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04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Eine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sichere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übersichtliche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und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automatisierte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Selfhosting-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Lösung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auf Basis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eines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Raspberry Pi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Docker-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Containern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für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mehr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kontrolle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über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die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daten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und services 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Adguard</a:t>
            </a:r>
            <a:r>
              <a:rPr lang="de-DE" dirty="0"/>
              <a:t> Home Filtert DNS Anfragen auf meinem Netzwerk</a:t>
            </a:r>
          </a:p>
          <a:p>
            <a:br>
              <a:rPr lang="de-DE" dirty="0"/>
            </a:br>
            <a:r>
              <a:rPr lang="de-DE" dirty="0"/>
              <a:t>• So blockiert es Werbung und Tracking noch vor dem Browser</a:t>
            </a:r>
          </a:p>
          <a:p>
            <a:endParaRPr lang="de-DE" dirty="0"/>
          </a:p>
          <a:p>
            <a:r>
              <a:rPr lang="de-DE" dirty="0"/>
              <a:t>• Im Dashboard habe ich eine Übersicht über alle DNS-Anfragen</a:t>
            </a:r>
          </a:p>
          <a:p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Adguard</a:t>
            </a:r>
            <a:r>
              <a:rPr lang="de-DE" dirty="0"/>
              <a:t> Home läuft auch im reverse-Netzwerk</a:t>
            </a:r>
          </a:p>
        </p:txBody>
      </p:sp>
    </p:spTree>
    <p:extLst>
      <p:ext uri="{BB962C8B-B14F-4D97-AF65-F5344CB8AC3E}">
        <p14:creationId xmlns:p14="http://schemas.microsoft.com/office/powerpoint/2010/main" val="222388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• </a:t>
            </a:r>
            <a:r>
              <a:rPr lang="de-DE" b="1" dirty="0"/>
              <a:t>SSH-Zugang gehärtet</a:t>
            </a:r>
          </a:p>
          <a:p>
            <a:r>
              <a:rPr lang="de-DE" dirty="0"/>
              <a:t>Port von 22 auf 2121 geändert</a:t>
            </a:r>
            <a:br>
              <a:rPr lang="de-DE" dirty="0"/>
            </a:br>
            <a:r>
              <a:rPr lang="de-DE" dirty="0"/>
              <a:t>→ Login nur noch mit SSH-Key, kein Passwort, kein Root-Login. Die </a:t>
            </a:r>
            <a:r>
              <a:rPr lang="de-DE" dirty="0" err="1"/>
              <a:t>geräte</a:t>
            </a:r>
            <a:r>
              <a:rPr lang="de-DE" dirty="0"/>
              <a:t> Tauschen einen SSH Key miteinander aus und verifizieren sich darüber</a:t>
            </a:r>
            <a:br>
              <a:rPr lang="de-DE" dirty="0"/>
            </a:br>
            <a:r>
              <a:rPr lang="de-DE" dirty="0"/>
              <a:t>→ schützt vor automatisierten Login-Versuchen</a:t>
            </a:r>
          </a:p>
          <a:p>
            <a:endParaRPr lang="de-DE" dirty="0"/>
          </a:p>
          <a:p>
            <a:r>
              <a:rPr lang="de-DE" b="1" dirty="0"/>
              <a:t>UFW Firewall</a:t>
            </a:r>
            <a:br>
              <a:rPr lang="de-DE" dirty="0"/>
            </a:br>
            <a:r>
              <a:rPr lang="de-DE" dirty="0"/>
              <a:t>→ zwei getrennte Docker-Netzwerke (internal und reverse)</a:t>
            </a:r>
            <a:br>
              <a:rPr lang="de-DE" dirty="0"/>
            </a:br>
            <a:r>
              <a:rPr lang="de-DE" dirty="0"/>
              <a:t>→ klare Regeln, welche Container wie kommunizieren dürfen welche </a:t>
            </a:r>
            <a:r>
              <a:rPr lang="de-DE" dirty="0" err="1"/>
              <a:t>ports</a:t>
            </a:r>
            <a:r>
              <a:rPr lang="de-DE" dirty="0"/>
              <a:t> das offen sind ( 2121 443 und 80)</a:t>
            </a:r>
            <a:br>
              <a:rPr lang="de-DE" dirty="0"/>
            </a:br>
            <a:r>
              <a:rPr lang="de-DE" dirty="0"/>
              <a:t>→ Zugriff auf Webdienste nur über reverse offen </a:t>
            </a:r>
            <a:r>
              <a:rPr lang="de-DE" dirty="0" err="1"/>
              <a:t>heist</a:t>
            </a:r>
            <a:r>
              <a:rPr lang="de-DE" dirty="0"/>
              <a:t> nur Zugriff über </a:t>
            </a:r>
            <a:r>
              <a:rPr lang="de-DE" dirty="0" err="1"/>
              <a:t>Kuma.local</a:t>
            </a:r>
            <a:endParaRPr lang="de-DE" dirty="0"/>
          </a:p>
          <a:p>
            <a:endParaRPr lang="de-DE" dirty="0"/>
          </a:p>
          <a:p>
            <a:r>
              <a:rPr lang="de-DE" dirty="0"/>
              <a:t>• </a:t>
            </a:r>
            <a:r>
              <a:rPr lang="de-DE" b="1" dirty="0"/>
              <a:t>Fail2Ban</a:t>
            </a:r>
            <a:br>
              <a:rPr lang="de-DE" dirty="0"/>
            </a:br>
            <a:r>
              <a:rPr lang="de-DE" dirty="0"/>
              <a:t>→ Fail 2 Ban Geht die SSH Logdateien durch und scannt diese nach </a:t>
            </a:r>
            <a:r>
              <a:rPr lang="de-DE" dirty="0" err="1"/>
              <a:t>auffälligkeiten</a:t>
            </a:r>
            <a:r>
              <a:rPr lang="de-DE" dirty="0"/>
              <a:t> wie mehrfache </a:t>
            </a:r>
            <a:r>
              <a:rPr lang="de-DE" dirty="0" err="1"/>
              <a:t>loggin</a:t>
            </a:r>
            <a:r>
              <a:rPr lang="de-DE" dirty="0"/>
              <a:t> versuche</a:t>
            </a:r>
            <a:br>
              <a:rPr lang="de-DE" dirty="0"/>
            </a:br>
            <a:r>
              <a:rPr lang="de-DE" dirty="0"/>
              <a:t>→ wen eine </a:t>
            </a:r>
            <a:r>
              <a:rPr lang="de-DE" dirty="0" err="1"/>
              <a:t>ip</a:t>
            </a:r>
            <a:r>
              <a:rPr lang="de-DE" dirty="0"/>
              <a:t> zu viel mal einen fehlversuch tätigt wird diese automatisch blockiert und erst nach 1h wieder freigegeben kommst ins “</a:t>
            </a:r>
            <a:r>
              <a:rPr lang="de-DE" dirty="0" err="1"/>
              <a:t>Jail</a:t>
            </a:r>
            <a:r>
              <a:rPr lang="de-DE" dirty="0"/>
              <a:t>“ </a:t>
            </a:r>
            <a:br>
              <a:rPr lang="de-DE" dirty="0"/>
            </a:br>
            <a:r>
              <a:rPr lang="de-DE" dirty="0"/>
              <a:t>→ einfache, aber sehr effektive </a:t>
            </a:r>
            <a:r>
              <a:rPr lang="de-DE" dirty="0" err="1"/>
              <a:t>Schutzmassnahme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 hat es </a:t>
            </a:r>
            <a:r>
              <a:rPr lang="en-US" dirty="0" err="1"/>
              <a:t>genervt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alle docker container die ich </a:t>
            </a:r>
            <a:r>
              <a:rPr lang="en-US" dirty="0" err="1"/>
              <a:t>benötige</a:t>
            </a:r>
            <a:r>
              <a:rPr lang="en-US" dirty="0"/>
              <a:t> </a:t>
            </a:r>
            <a:r>
              <a:rPr lang="en-US" dirty="0" err="1"/>
              <a:t>einzel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  <a:r>
              <a:rPr lang="en-US" dirty="0" err="1"/>
              <a:t>daher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Kleines start und stop script </a:t>
            </a:r>
            <a:r>
              <a:rPr lang="en-US" dirty="0" err="1"/>
              <a:t>mit</a:t>
            </a:r>
            <a:r>
              <a:rPr lang="en-US" dirty="0"/>
              <a:t> bash </a:t>
            </a:r>
            <a:r>
              <a:rPr lang="en-US" dirty="0" err="1"/>
              <a:t>gemacht</a:t>
            </a:r>
            <a:r>
              <a:rPr lang="en-US" dirty="0"/>
              <a:t> das ich das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verwenden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Ich </a:t>
            </a:r>
            <a:r>
              <a:rPr lang="en-US" dirty="0" err="1"/>
              <a:t>benutze</a:t>
            </a:r>
            <a:r>
              <a:rPr lang="en-US" dirty="0"/>
              <a:t> </a:t>
            </a:r>
            <a:r>
              <a:rPr lang="en-US" dirty="0" err="1"/>
              <a:t>Restic</a:t>
            </a:r>
            <a:r>
              <a:rPr lang="en-US" dirty="0"/>
              <a:t> um das </a:t>
            </a:r>
            <a:r>
              <a:rPr lang="en-US" dirty="0" err="1"/>
              <a:t>Ganze</a:t>
            </a:r>
            <a:r>
              <a:rPr lang="en-US" dirty="0"/>
              <a:t> </a:t>
            </a:r>
            <a:r>
              <a:rPr lang="en-US" dirty="0" err="1"/>
              <a:t>Projektverzeichnis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volumes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Tag um 11:45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cronjob </a:t>
            </a:r>
            <a:r>
              <a:rPr lang="en-US" dirty="0" err="1"/>
              <a:t>gesichert</a:t>
            </a:r>
            <a:r>
              <a:rPr lang="en-US" dirty="0"/>
              <a:t>. Ich </a:t>
            </a:r>
            <a:r>
              <a:rPr lang="en-US" dirty="0" err="1"/>
              <a:t>nehme</a:t>
            </a:r>
            <a:r>
              <a:rPr lang="en-US" dirty="0"/>
              <a:t> </a:t>
            </a:r>
            <a:r>
              <a:rPr lang="en-US" dirty="0" err="1"/>
              <a:t>Restic</a:t>
            </a:r>
            <a:r>
              <a:rPr lang="en-US" dirty="0"/>
              <a:t>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die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verschlüsselt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Eigene</a:t>
            </a:r>
            <a:r>
              <a:rPr lang="en-US" dirty="0"/>
              <a:t> “Cloud”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unabhängig</a:t>
            </a:r>
            <a:r>
              <a:rPr lang="en-US" dirty="0"/>
              <a:t> von </a:t>
            </a:r>
            <a:r>
              <a:rPr lang="en-US" dirty="0" err="1"/>
              <a:t>externen</a:t>
            </a:r>
            <a:r>
              <a:rPr lang="en-US" dirty="0"/>
              <a:t> </a:t>
            </a:r>
            <a:r>
              <a:rPr lang="en-US" dirty="0" err="1"/>
              <a:t>anbietern</a:t>
            </a:r>
            <a:r>
              <a:rPr lang="en-US" dirty="0"/>
              <a:t>, und Open </a:t>
            </a:r>
            <a:r>
              <a:rPr lang="en-US" dirty="0" err="1"/>
              <a:t>Surce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Datenkontrolle</a:t>
            </a:r>
            <a:r>
              <a:rPr lang="en-US" dirty="0"/>
              <a:t> Ich </a:t>
            </a:r>
            <a:r>
              <a:rPr lang="en-US" dirty="0" err="1"/>
              <a:t>habe</a:t>
            </a:r>
            <a:r>
              <a:rPr lang="en-US" dirty="0"/>
              <a:t> die </a:t>
            </a:r>
            <a:r>
              <a:rPr lang="en-US" dirty="0" err="1"/>
              <a:t>kontrolle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alle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Passwörter</a:t>
            </a:r>
            <a:r>
              <a:rPr lang="en-US" dirty="0"/>
              <a:t> Private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Leistungsdaten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Wissensaufbau</a:t>
            </a:r>
            <a:r>
              <a:rPr lang="en-US" dirty="0"/>
              <a:t> </a:t>
            </a:r>
            <a:r>
              <a:rPr lang="en-US" dirty="0" err="1"/>
              <a:t>Erfahrungen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Docker </a:t>
            </a:r>
            <a:r>
              <a:rPr lang="en-US" dirty="0" err="1"/>
              <a:t>sammeln</a:t>
            </a:r>
            <a:r>
              <a:rPr lang="en-US" dirty="0"/>
              <a:t> Docker </a:t>
            </a:r>
            <a:r>
              <a:rPr lang="en-US" dirty="0" err="1"/>
              <a:t>Interessant</a:t>
            </a:r>
            <a:r>
              <a:rPr lang="en-US" dirty="0"/>
              <a:t>, </a:t>
            </a:r>
            <a:r>
              <a:rPr lang="en-US" dirty="0" err="1"/>
              <a:t>Wissensaufbau</a:t>
            </a:r>
            <a:r>
              <a:rPr lang="en-US" dirty="0"/>
              <a:t> </a:t>
            </a:r>
            <a:r>
              <a:rPr lang="en-US" dirty="0" err="1"/>
              <a:t>Wartbarkeiten</a:t>
            </a:r>
            <a:r>
              <a:rPr lang="en-US" dirty="0"/>
              <a:t> und </a:t>
            </a:r>
            <a:r>
              <a:rPr lang="en-US" dirty="0" err="1"/>
              <a:t>Automatisierung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Raspberry Pi 5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statischer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IP-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Adresse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Weil Raspberry Pi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kostengünstig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energieeffizientServer</a:t>
            </a:r>
            <a:endParaRPr lang="en-US" sz="120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8F8F8F"/>
              </a:solidFill>
              <a:latin typeface="Funnel Sans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um Services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Isoliert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laufen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zu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lassen</a:t>
            </a:r>
            <a:endParaRPr lang="en-US" sz="120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8F8F8F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benutzt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wegen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Effizienz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Verwaltung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der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verschiedenen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Dienste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Zwei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getrennte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Netzwerke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(reverse/internal)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8F8F8F"/>
              </a:solidFill>
              <a:latin typeface="Funnel Sans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Traefik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als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Zugangspunkt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für alle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Dienste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HTTPS-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Unterstützung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weiterleitung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)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Dienste in Containern</a:t>
            </a:r>
          </a:p>
          <a:p>
            <a:br>
              <a:rPr lang="de-DE" dirty="0"/>
            </a:br>
            <a:r>
              <a:rPr lang="de-DE" dirty="0"/>
              <a:t>• Isoliert von anderen diensten</a:t>
            </a:r>
          </a:p>
          <a:p>
            <a:br>
              <a:rPr lang="de-DE" dirty="0"/>
            </a:br>
            <a:r>
              <a:rPr lang="de-DE" dirty="0"/>
              <a:t>• Alle </a:t>
            </a:r>
            <a:r>
              <a:rPr lang="de-DE" dirty="0" err="1"/>
              <a:t>Dineste</a:t>
            </a:r>
            <a:r>
              <a:rPr lang="de-DE" dirty="0"/>
              <a:t> sauber Start/</a:t>
            </a:r>
            <a:r>
              <a:rPr lang="de-DE" dirty="0" err="1"/>
              <a:t>Stop</a:t>
            </a:r>
            <a:r>
              <a:rPr lang="de-DE" dirty="0"/>
              <a:t> via Skript</a:t>
            </a:r>
          </a:p>
          <a:p>
            <a:br>
              <a:rPr lang="de-DE" dirty="0"/>
            </a:br>
            <a:r>
              <a:rPr lang="de-DE" dirty="0"/>
              <a:t>• Da Dienste in Containern laufen Keine Konflikte, einfache Updates</a:t>
            </a:r>
          </a:p>
          <a:p>
            <a:endParaRPr lang="de-DE" dirty="0"/>
          </a:p>
          <a:p>
            <a:r>
              <a:rPr lang="de-DE" dirty="0"/>
              <a:t>• Einfaches erweiterbar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• Gut überwachbar da nur ein Dienst in einem Container läuft</a:t>
            </a:r>
          </a:p>
        </p:txBody>
      </p:sp>
    </p:spTree>
    <p:extLst>
      <p:ext uri="{BB962C8B-B14F-4D97-AF65-F5344CB8AC3E}">
        <p14:creationId xmlns:p14="http://schemas.microsoft.com/office/powerpoint/2010/main" val="280832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übernimt</a:t>
            </a:r>
            <a:r>
              <a:rPr lang="de-DE" dirty="0"/>
              <a:t> bei </a:t>
            </a:r>
            <a:r>
              <a:rPr lang="de-DE" dirty="0" err="1"/>
              <a:t>projekt</a:t>
            </a:r>
            <a:r>
              <a:rPr lang="de-DE" dirty="0"/>
              <a:t> </a:t>
            </a:r>
            <a:r>
              <a:rPr lang="de-DE" dirty="0" err="1"/>
              <a:t>gamzer</a:t>
            </a:r>
            <a:r>
              <a:rPr lang="de-DE" dirty="0"/>
              <a:t> Netzwerkverkehr</a:t>
            </a:r>
          </a:p>
          <a:p>
            <a:br>
              <a:rPr lang="de-DE" dirty="0"/>
            </a:br>
            <a:r>
              <a:rPr lang="de-DE" dirty="0"/>
              <a:t>• Erkennt Container über gesetzte </a:t>
            </a:r>
            <a:r>
              <a:rPr lang="de-DE" dirty="0" err="1"/>
              <a:t>Lables</a:t>
            </a:r>
            <a:r>
              <a:rPr lang="de-DE" dirty="0"/>
              <a:t> und routet weiter an eine Subdomain wie </a:t>
            </a:r>
            <a:r>
              <a:rPr lang="de-DE" dirty="0" err="1"/>
              <a:t>traefik.local</a:t>
            </a:r>
            <a:endParaRPr lang="de-DE" dirty="0"/>
          </a:p>
          <a:p>
            <a:br>
              <a:rPr lang="de-DE" dirty="0"/>
            </a:br>
            <a:r>
              <a:rPr lang="de-DE" dirty="0"/>
              <a:t>• bei </a:t>
            </a:r>
            <a:r>
              <a:rPr lang="de-DE" dirty="0" err="1"/>
              <a:t>traefik</a:t>
            </a:r>
            <a:r>
              <a:rPr lang="de-DE" dirty="0"/>
              <a:t> kann ich alles per HTTPS mit einem </a:t>
            </a:r>
            <a:r>
              <a:rPr lang="de-DE" dirty="0" err="1"/>
              <a:t>self-signed</a:t>
            </a:r>
            <a:r>
              <a:rPr lang="de-DE" dirty="0"/>
              <a:t> Zertifikat absichern</a:t>
            </a:r>
          </a:p>
        </p:txBody>
      </p:sp>
    </p:spTree>
    <p:extLst>
      <p:ext uri="{BB962C8B-B14F-4D97-AF65-F5344CB8AC3E}">
        <p14:creationId xmlns:p14="http://schemas.microsoft.com/office/powerpoint/2010/main" val="2559083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Kuma</a:t>
            </a:r>
            <a:r>
              <a:rPr lang="de-DE" dirty="0"/>
              <a:t> überwacht laufende dienste die hinzugefügt sind im Monitoring</a:t>
            </a:r>
          </a:p>
          <a:p>
            <a:br>
              <a:rPr lang="de-DE" dirty="0"/>
            </a:br>
            <a:r>
              <a:rPr lang="de-DE" dirty="0"/>
              <a:t>• Ausfallbenachrichtigung könnte gesendet werden bei </a:t>
            </a:r>
            <a:r>
              <a:rPr lang="de-DE" dirty="0" err="1"/>
              <a:t>ausfall</a:t>
            </a:r>
            <a:endParaRPr lang="de-DE" dirty="0"/>
          </a:p>
          <a:p>
            <a:br>
              <a:rPr lang="de-DE" dirty="0"/>
            </a:br>
            <a:r>
              <a:rPr lang="de-DE" dirty="0"/>
              <a:t>• Webinterface finde ich </a:t>
            </a:r>
            <a:r>
              <a:rPr lang="de-DE" dirty="0" err="1"/>
              <a:t>persöndlich</a:t>
            </a:r>
            <a:r>
              <a:rPr lang="de-DE" dirty="0"/>
              <a:t> sehr einfach, schön und schlicht gehalten</a:t>
            </a:r>
          </a:p>
          <a:p>
            <a:br>
              <a:rPr lang="de-DE" dirty="0"/>
            </a:br>
            <a:r>
              <a:rPr lang="de-DE" dirty="0"/>
              <a:t>• in </a:t>
            </a:r>
            <a:r>
              <a:rPr lang="de-DE" dirty="0" err="1"/>
              <a:t>kuma</a:t>
            </a:r>
            <a:r>
              <a:rPr lang="de-DE" dirty="0"/>
              <a:t> überwache ich meine Docker </a:t>
            </a:r>
            <a:r>
              <a:rPr lang="de-DE" dirty="0" err="1"/>
              <a:t>containers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6554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Mit Filebrowser kann ich direkt über den Browser auf Dateien die auf dem Pi gespeichert sind zugreifen</a:t>
            </a:r>
          </a:p>
          <a:p>
            <a:br>
              <a:rPr lang="de-DE" dirty="0"/>
            </a:br>
            <a:r>
              <a:rPr lang="de-DE" dirty="0"/>
              <a:t>• Ich kann meine Dateien bearbeiten hoch oder herunterladen, ich kann auch Rechte verteilen oder </a:t>
            </a:r>
            <a:r>
              <a:rPr lang="de-DE" dirty="0" err="1"/>
              <a:t>dateien</a:t>
            </a:r>
            <a:r>
              <a:rPr lang="de-DE" dirty="0"/>
              <a:t> Löschen.</a:t>
            </a:r>
          </a:p>
          <a:p>
            <a:br>
              <a:rPr lang="de-DE" dirty="0"/>
            </a:br>
            <a:r>
              <a:rPr lang="de-DE" dirty="0"/>
              <a:t>• Das ist sehr praktisch für Selfhosting da man kein FTP/SSH benötigt.</a:t>
            </a:r>
          </a:p>
          <a:p>
            <a:br>
              <a:rPr lang="de-DE" dirty="0"/>
            </a:br>
            <a:r>
              <a:rPr lang="de-DE" dirty="0"/>
              <a:t>• und die ganzen </a:t>
            </a:r>
            <a:r>
              <a:rPr lang="de-DE" dirty="0" err="1"/>
              <a:t>danten</a:t>
            </a:r>
            <a:r>
              <a:rPr lang="de-DE" dirty="0"/>
              <a:t> sind Lokal auf dem Pi gesichert, das interface ist sehr übersichtlich</a:t>
            </a:r>
          </a:p>
        </p:txBody>
      </p:sp>
    </p:spTree>
    <p:extLst>
      <p:ext uri="{BB962C8B-B14F-4D97-AF65-F5344CB8AC3E}">
        <p14:creationId xmlns:p14="http://schemas.microsoft.com/office/powerpoint/2010/main" val="2233570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• </a:t>
            </a:r>
            <a:r>
              <a:rPr lang="de-DE" dirty="0" err="1"/>
              <a:t>Bookstack</a:t>
            </a:r>
            <a:r>
              <a:rPr lang="de-DE" dirty="0"/>
              <a:t> arbeitet mit Wiki-System Mit Seiten und Kapiteln</a:t>
            </a:r>
          </a:p>
          <a:p>
            <a:br>
              <a:rPr lang="de-DE" dirty="0"/>
            </a:br>
            <a:r>
              <a:rPr lang="de-DE" dirty="0"/>
              <a:t>• Es ist wie eine </a:t>
            </a:r>
            <a:r>
              <a:rPr lang="de-DE" dirty="0" err="1"/>
              <a:t>Dokumnetation</a:t>
            </a:r>
            <a:r>
              <a:rPr lang="de-DE" dirty="0"/>
              <a:t> für Services oder dienste die du selbst gestalten kannst.</a:t>
            </a:r>
          </a:p>
          <a:p>
            <a:br>
              <a:rPr lang="de-DE" dirty="0"/>
            </a:br>
            <a:r>
              <a:rPr lang="de-DE" dirty="0"/>
              <a:t>• Zugriff ist über den </a:t>
            </a:r>
            <a:r>
              <a:rPr lang="de-DE" dirty="0" err="1"/>
              <a:t>browser</a:t>
            </a:r>
            <a:r>
              <a:rPr lang="de-DE" dirty="0"/>
              <a:t> und die ganzen daten werden wieder Lokal gespeichert auf dem Raspberry Pi</a:t>
            </a:r>
          </a:p>
        </p:txBody>
      </p:sp>
    </p:spTree>
    <p:extLst>
      <p:ext uri="{BB962C8B-B14F-4D97-AF65-F5344CB8AC3E}">
        <p14:creationId xmlns:p14="http://schemas.microsoft.com/office/powerpoint/2010/main" val="196239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• Mit </a:t>
            </a:r>
            <a:r>
              <a:rPr lang="de-DE" dirty="0" err="1"/>
              <a:t>Netdata</a:t>
            </a:r>
            <a:r>
              <a:rPr lang="de-DE" dirty="0"/>
              <a:t> habe ich ein </a:t>
            </a:r>
            <a:r>
              <a:rPr lang="de-DE" dirty="0" err="1"/>
              <a:t>dashboard</a:t>
            </a:r>
            <a:r>
              <a:rPr lang="de-DE" dirty="0"/>
              <a:t> das Echtzeit-Systemmonitoring betreibt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dirty="0"/>
            </a:br>
            <a:r>
              <a:rPr lang="de-DE" dirty="0"/>
              <a:t>• darin kann ich viele daten auslesen wie CPU, RAM, Container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dirty="0"/>
            </a:br>
            <a:r>
              <a:rPr lang="de-DE" dirty="0"/>
              <a:t>• </a:t>
            </a:r>
            <a:r>
              <a:rPr lang="de-DE" dirty="0" err="1"/>
              <a:t>Netdata</a:t>
            </a:r>
            <a:r>
              <a:rPr lang="de-DE" dirty="0"/>
              <a:t> benutzt den Host-Modus bei dem der Agent direkt die ganzen Daten vom host zieht und diese auf das Dashboard liefert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dirty="0"/>
            </a:br>
            <a:r>
              <a:rPr lang="de-DE" dirty="0"/>
              <a:t>• Sobald </a:t>
            </a:r>
            <a:r>
              <a:rPr lang="de-DE" dirty="0" err="1"/>
              <a:t>netdata</a:t>
            </a:r>
            <a:r>
              <a:rPr lang="de-DE" dirty="0"/>
              <a:t> </a:t>
            </a:r>
            <a:r>
              <a:rPr lang="de-DE" dirty="0" err="1"/>
              <a:t>gesetupt</a:t>
            </a:r>
            <a:r>
              <a:rPr lang="de-DE" dirty="0"/>
              <a:t> ist kann losgelegt werden.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23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piCloudcore: Eine Selfhosting-Plattform auf Raspberry Pi-Basis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Jann Neururer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4920343" y="628180"/>
            <a:ext cx="4789714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</a:t>
            </a:r>
            <a:r>
              <a:rPr lang="en-US" sz="3350" dirty="0" err="1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Adguard</a:t>
            </a:r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Home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01E31B-4AF6-1A8C-5742-25F3A3133D2D}"/>
              </a:ext>
            </a:extLst>
          </p:cNvPr>
          <p:cNvSpPr txBox="1"/>
          <p:nvPr/>
        </p:nvSpPr>
        <p:spPr>
          <a:xfrm>
            <a:off x="10159999" y="3514635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Adguard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Home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filtert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DNS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Anfragen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auf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meinem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Netzwerk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AA9B11-89FD-590B-4F24-FEDCD2A2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2" y="2653115"/>
            <a:ext cx="6883311" cy="29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5543669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 err="1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Sicherheitsmassnahmen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1605677"/>
            <a:ext cx="6423660" cy="64236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3206" y="1605677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8167092" y="1670566"/>
            <a:ext cx="277665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Gehärteter SSH-Zugang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67092" y="2154674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Port auf 2121 geändert, </a:t>
            </a:r>
            <a:r>
              <a:rPr lang="en-US" sz="14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ausschliesslich</a:t>
            </a: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Key-basierte Authentifizierung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3206" y="3137059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8167092" y="3201948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UFW Firewall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67092" y="3686056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Strikte Netzwerktrennung und Zugriffskontrolle für alle Dienste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3206" y="4366141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8167092" y="4431030"/>
            <a:ext cx="23648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Fail2Ban-Integration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67092" y="4915138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Schutz vor Brute-Force-Angriffen durch temporäre IP-Sperren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3206" y="5595223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4" name="Text 11"/>
          <p:cNvSpPr/>
          <p:nvPr/>
        </p:nvSpPr>
        <p:spPr>
          <a:xfrm>
            <a:off x="8167092" y="5660112"/>
            <a:ext cx="27771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HTTPS-Verschlüsselung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7092" y="6144220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Self-Signed TLS-Zertifikate via Traefik für sichere Kommunikation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4CDE0095-258D-6729-DFE0-6B57F0B7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440" y="64276"/>
            <a:ext cx="5542960" cy="8165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441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Automatisierung &amp; Backup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361248"/>
            <a:ext cx="3315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Container-Management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Automatisiertes Start-Skript für alle Docker-Container bei Systemstart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Tägliche Backups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Automatisierte Sicherung mit Restic für inkrementelle, verschlüsselte Backups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Zeitplanung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Cronjob für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tägliche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Ausführung mit 7-Tage-Rotation zur Speicheroptimierung</a:t>
            </a:r>
            <a:endParaRPr lang="en-US" sz="1750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2AC055B-C667-88C0-4EF5-57E722DF0FFE}"/>
              </a:ext>
            </a:extLst>
          </p:cNvPr>
          <p:cNvGrpSpPr/>
          <p:nvPr/>
        </p:nvGrpSpPr>
        <p:grpSpPr>
          <a:xfrm>
            <a:off x="9796469" y="1951118"/>
            <a:ext cx="4124901" cy="4391638"/>
            <a:chOff x="9711709" y="2012445"/>
            <a:chExt cx="4124901" cy="4391638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E6935D5-FA4E-73CD-89A9-F0FACC0B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1709" y="2012445"/>
              <a:ext cx="4124901" cy="439163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DAE543D-8288-7B5E-1343-DA1794FD0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1710" y="2134433"/>
              <a:ext cx="688654" cy="177769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188DAD-A6A7-8AEE-AFD7-36A0E75F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1710" y="4657890"/>
              <a:ext cx="409632" cy="1057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5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Live-Demo (geplant)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Homer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Zentraler Einstiegspunkt mit Übersicht aller verfügbaren Dienste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Lokaler Zugriff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Demonstration des Zugriffs auf Dienste über *.local Domains im Netzwerk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10415111" y="5306258"/>
            <a:ext cx="2978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Monitoring im Einsatz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Live-Einblick in Netdata oder Uptime Kuma zur Systemüberwachung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2563"/>
            <a:ext cx="4845487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Probleme &amp; Learnings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4" y="1553170"/>
            <a:ext cx="6452711" cy="64527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705" y="1553170"/>
            <a:ext cx="182642" cy="1125855"/>
          </a:xfrm>
          <a:prstGeom prst="roundRect">
            <a:avLst>
              <a:gd name="adj" fmla="val 4202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7910989" y="1735812"/>
            <a:ext cx="376523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Reverse Proxy Herausforderungen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10989" y="2203966"/>
            <a:ext cx="608742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Initiale Probleme mit Nginx, die zu Umstellung auf Traefik führten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819787" y="2816066"/>
            <a:ext cx="182642" cy="1418273"/>
          </a:xfrm>
          <a:prstGeom prst="roundRect">
            <a:avLst>
              <a:gd name="adj" fmla="val 4202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8185071" y="2998708"/>
            <a:ext cx="273034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Erreichbarkeitsprobleme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85071" y="3466862"/>
            <a:ext cx="5813346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Bookstack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ist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nicht über den Proxy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erreichbar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war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nicht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lösbar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093869" y="4371380"/>
            <a:ext cx="182642" cy="1418273"/>
          </a:xfrm>
          <a:prstGeom prst="roundRect">
            <a:avLst>
              <a:gd name="adj" fmla="val 4202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8459153" y="4554022"/>
            <a:ext cx="290048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BASE_PATH Konfiguration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59153" y="5022175"/>
            <a:ext cx="5539264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Schwierigkeiten mit dem Basis-Pfad bei Uptime Kuma, gelöst durch Traefik-Labels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8368070" y="5926693"/>
            <a:ext cx="182642" cy="1418273"/>
          </a:xfrm>
          <a:prstGeom prst="roundRect">
            <a:avLst>
              <a:gd name="adj" fmla="val 4202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4" name="Text 11"/>
          <p:cNvSpPr/>
          <p:nvPr/>
        </p:nvSpPr>
        <p:spPr>
          <a:xfrm>
            <a:off x="8733353" y="6109335"/>
            <a:ext cx="228433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Debugging-Prozess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733353" y="6577489"/>
            <a:ext cx="526506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Arbeiten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mit Container-Logs und Docker-Labels zur Problemlösung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Fazit &amp; Ausblick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Zielerreichung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Erfolgreiche Implementierung einer sicheren, funktionalen Selfhosting-Plattform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Modularität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 ist wiederverwendbar und kann einfach um weitere Dienste erweitert werden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Lerneffekt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Wissen in Docker und Container-Management </a:t>
            </a:r>
            <a:r>
              <a:rPr lang="en-US" sz="175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mitbekommen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34014" y="5132665"/>
            <a:ext cx="3058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Erweiterungspotenzial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von weiteren Diensten und Verbesserung der Automatisierung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608" y="530066"/>
            <a:ext cx="4818817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Quellen &amp; Dank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8" y="1638181"/>
            <a:ext cx="6405443" cy="64054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7968" y="2421953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8184237" y="2488152"/>
            <a:ext cx="318182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Offizielle Dokumentationen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84237" y="2982023"/>
            <a:ext cx="57791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Docker, Traefik und AdGuard Home als primäre Referenzquellen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57968" y="3675800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8184237" y="3741999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KI-Unterstützung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84237" y="4235870"/>
            <a:ext cx="6135078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ChatGPT für Problemlösungen und </a:t>
            </a:r>
            <a:r>
              <a:rPr lang="en-US" sz="15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Konfigurationsoptimierung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</a:rPr>
              <a:t>GAMMA für das </a:t>
            </a:r>
            <a:r>
              <a:rPr lang="en-US" sz="1500" dirty="0" err="1">
                <a:solidFill>
                  <a:srgbClr val="8F8F8F"/>
                </a:solidFill>
                <a:latin typeface="Funnel Sans" pitchFamily="34" charset="0"/>
              </a:rPr>
              <a:t>Powerpoint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</a:rPr>
              <a:t> Design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7968" y="5127609"/>
            <a:ext cx="433626" cy="433626"/>
          </a:xfrm>
          <a:prstGeom prst="roundRect">
            <a:avLst>
              <a:gd name="adj" fmla="val 18670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8184237" y="5193808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Projektdaten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84237" y="5687679"/>
            <a:ext cx="577917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Umsetzungszeitraum: 12 </a:t>
            </a:r>
            <a:r>
              <a:rPr lang="en-US" sz="15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Tage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19696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Projektziele &amp; Motivation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8244245" y="1823323"/>
            <a:ext cx="458724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Lokale Dienste statt Cloud-Lösungen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44245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Unabhängigkeit von externen Anbietern und deren Geschäftsbedingungen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423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8244245" y="3494603"/>
            <a:ext cx="343816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Kontrolle über eigene Daten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44245" y="4022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Volles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Wissen über sensible Informationen und Nutzungsdaten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9504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8244245" y="5165884"/>
            <a:ext cx="480369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Erweiterung technischer Kompetenzen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44245" y="5694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Praktische Erfahrungen mit Security, Wartbarkeit und Automatisierung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523" y="475298"/>
            <a:ext cx="4644152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Architektur &amp; Struktur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523" y="1920716"/>
            <a:ext cx="215753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Hardware-Basis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905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Raspberry Pi 5 </a:t>
            </a:r>
            <a:r>
              <a:rPr lang="en-US" sz="16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statischer IP-Adresse als kostengünstiger und energieeffizienter Server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523" y="3648789"/>
            <a:ext cx="235529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Container-Technologie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905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 für Isolation, </a:t>
            </a:r>
            <a:r>
              <a:rPr lang="en-US" sz="16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Effizienz</a:t>
            </a: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und einfache Verwaltung der verschiedenen Dienste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523" y="5376863"/>
            <a:ext cx="215753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Netzwerk-Struktur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905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Zwei getrennte Netzwerke (reverse/internal) für verbesserte Sicherheit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523" y="7104936"/>
            <a:ext cx="2157532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Reverse Proxy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905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Traefik als zentraler Zugangspunkt für alle Dienste mit HTTPS-Unterstützung</a:t>
            </a:r>
            <a:endParaRPr lang="en-US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9792BB4-851F-6F9A-41C7-AB06F206A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230" y="2721620"/>
            <a:ext cx="1024664" cy="905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747657" y="628180"/>
            <a:ext cx="3135086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Docker</a:t>
            </a:r>
          </a:p>
        </p:txBody>
      </p:sp>
      <p:pic>
        <p:nvPicPr>
          <p:cNvPr id="2052" name="Picture 4" descr="When to use and when not to use Docker? | Accesto Blog">
            <a:extLst>
              <a:ext uri="{FF2B5EF4-FFF2-40B4-BE49-F238E27FC236}">
                <a16:creationId xmlns:a16="http://schemas.microsoft.com/office/drawing/2014/main" id="{B1008502-4F6A-EF7D-6D13-B75AC3C0D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r="26839" b="3855"/>
          <a:stretch/>
        </p:blipFill>
        <p:spPr bwMode="auto">
          <a:xfrm>
            <a:off x="725714" y="1868714"/>
            <a:ext cx="5689600" cy="449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3FB087-E830-A064-25D8-0C7060511FD2}"/>
              </a:ext>
            </a:extLst>
          </p:cNvPr>
          <p:cNvSpPr txBox="1"/>
          <p:nvPr/>
        </p:nvSpPr>
        <p:spPr>
          <a:xfrm>
            <a:off x="9260113" y="3791634"/>
            <a:ext cx="357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ontainer Platform um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Dienste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Isoliert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Auszuführen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90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747657" y="628180"/>
            <a:ext cx="3135086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</a:t>
            </a:r>
            <a:r>
              <a:rPr lang="en-US" sz="3350" dirty="0" err="1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Traefik</a:t>
            </a:r>
            <a:endParaRPr lang="en-US" sz="3350" dirty="0">
              <a:solidFill>
                <a:srgbClr val="DDDDDD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3219E34-A98E-17C1-AA52-E54616040200}"/>
              </a:ext>
            </a:extLst>
          </p:cNvPr>
          <p:cNvSpPr txBox="1"/>
          <p:nvPr/>
        </p:nvSpPr>
        <p:spPr>
          <a:xfrm>
            <a:off x="9913257" y="3653135"/>
            <a:ext cx="3802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Traefik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leitet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anfragen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auf  Subdomains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weiter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die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hinterlegt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wurden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de-DE" dirty="0"/>
          </a:p>
        </p:txBody>
      </p:sp>
      <p:pic>
        <p:nvPicPr>
          <p:cNvPr id="3078" name="Picture 6" descr="Generiertes Bild">
            <a:extLst>
              <a:ext uri="{FF2B5EF4-FFF2-40B4-BE49-F238E27FC236}">
                <a16:creationId xmlns:a16="http://schemas.microsoft.com/office/drawing/2014/main" id="{56D460F9-2AC5-7589-CDBF-D37DCA05D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4" y="1767115"/>
            <a:ext cx="7043056" cy="469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4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747657" y="628180"/>
            <a:ext cx="3135086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Kuma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7AEAC-DBAA-CEAE-E6EF-D34D6B352F29}"/>
              </a:ext>
            </a:extLst>
          </p:cNvPr>
          <p:cNvSpPr txBox="1"/>
          <p:nvPr/>
        </p:nvSpPr>
        <p:spPr>
          <a:xfrm>
            <a:off x="10159999" y="3514635"/>
            <a:ext cx="325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Uptime Kuma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können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Services Monitored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werde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und 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bei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Ausfall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Meldungen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gesendet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werden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2773886-271A-D1F3-7B0F-32361673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5" y="1747955"/>
            <a:ext cx="5021748" cy="59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196114" y="632246"/>
            <a:ext cx="423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</a:t>
            </a:r>
            <a:r>
              <a:rPr lang="de-DE" sz="36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Filebrowser</a:t>
            </a:r>
            <a:endParaRPr lang="en-US" sz="3350" dirty="0">
              <a:solidFill>
                <a:srgbClr val="DDDDDD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65CAF5-C90B-D2B9-9E2A-ADD0AC4C506E}"/>
              </a:ext>
            </a:extLst>
          </p:cNvPr>
          <p:cNvSpPr txBox="1"/>
          <p:nvPr/>
        </p:nvSpPr>
        <p:spPr>
          <a:xfrm>
            <a:off x="10159999" y="3514635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Filebrowser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Kann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durch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den Browser auf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Dateien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zugegriffen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warden.</a:t>
            </a:r>
            <a:endParaRPr lang="de-DE" dirty="0"/>
          </a:p>
        </p:txBody>
      </p:sp>
      <p:pic>
        <p:nvPicPr>
          <p:cNvPr id="10242" name="Picture 2" descr="TEC STACK | Simple File Browser from web browser with docker">
            <a:extLst>
              <a:ext uri="{FF2B5EF4-FFF2-40B4-BE49-F238E27FC236}">
                <a16:creationId xmlns:a16="http://schemas.microsoft.com/office/drawing/2014/main" id="{8DA84679-0FEC-7946-4F2F-C38E106C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65" y="2484664"/>
            <a:ext cx="5821913" cy="326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747656" y="628180"/>
            <a:ext cx="3788229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Bookstack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6886C9D-9DB3-F849-24CA-F70F0483FAA4}"/>
              </a:ext>
            </a:extLst>
          </p:cNvPr>
          <p:cNvSpPr txBox="1"/>
          <p:nvPr/>
        </p:nvSpPr>
        <p:spPr>
          <a:xfrm>
            <a:off x="10159999" y="3514635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Bookstack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wäre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ein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internes Wiki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bei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dem man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zb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Ideen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dokumentieren</a:t>
            </a:r>
            <a:r>
              <a:rPr lang="en-US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de-DE" dirty="0"/>
          </a:p>
        </p:txBody>
      </p:sp>
      <p:pic>
        <p:nvPicPr>
          <p:cNvPr id="9218" name="Picture 2" descr="Bookstack - More than a Self Hosted Wiki">
            <a:extLst>
              <a:ext uri="{FF2B5EF4-FFF2-40B4-BE49-F238E27FC236}">
                <a16:creationId xmlns:a16="http://schemas.microsoft.com/office/drawing/2014/main" id="{80F09966-2273-81DC-CB2F-C5A763059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7" y="2613616"/>
            <a:ext cx="7968342" cy="364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2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53E889F-38A8-8456-8BCA-ADFE2CFD8F00}"/>
              </a:ext>
            </a:extLst>
          </p:cNvPr>
          <p:cNvSpPr txBox="1"/>
          <p:nvPr/>
        </p:nvSpPr>
        <p:spPr>
          <a:xfrm>
            <a:off x="5747657" y="628180"/>
            <a:ext cx="3352800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Service </a:t>
            </a:r>
            <a:r>
              <a:rPr lang="en-US" sz="3350" dirty="0" err="1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Netdata</a:t>
            </a:r>
            <a:endParaRPr lang="en-US" sz="3350" dirty="0">
              <a:solidFill>
                <a:srgbClr val="DDDDDD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AD1420-30BE-B825-B2A4-1B354A868434}"/>
              </a:ext>
            </a:extLst>
          </p:cNvPr>
          <p:cNvSpPr txBox="1"/>
          <p:nvPr/>
        </p:nvSpPr>
        <p:spPr>
          <a:xfrm>
            <a:off x="10159999" y="3514635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Netdata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zeigt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wie</a:t>
            </a:r>
            <a:r>
              <a:rPr lang="en-US" sz="18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 dem System in </a:t>
            </a:r>
            <a:r>
              <a:rPr lang="en-US" sz="18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Echtzeit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186D63-D332-A837-D301-2FA0B6D8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5" y="2445651"/>
            <a:ext cx="8441154" cy="34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Microsoft Office PowerPoint</Application>
  <PresentationFormat>Benutzerdefiniert</PresentationFormat>
  <Paragraphs>148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Mona Sans Semi Bold</vt:lpstr>
      <vt:lpstr>Funnel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Jann Neururer</dc:creator>
  <cp:lastModifiedBy>Neururer Jann Joe</cp:lastModifiedBy>
  <cp:revision>10</cp:revision>
  <dcterms:created xsi:type="dcterms:W3CDTF">2025-06-26T11:14:04Z</dcterms:created>
  <dcterms:modified xsi:type="dcterms:W3CDTF">2025-06-27T14:55:42Z</dcterms:modified>
</cp:coreProperties>
</file>